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3" r:id="rId1"/>
  </p:sldMasterIdLst>
  <p:notesMasterIdLst>
    <p:notesMasterId r:id="rId2"/>
  </p:notesMasterIdLst>
  <p:sldIdLst>
    <p:sldId id="277" r:id="rId3"/>
    <p:sldId id="258" r:id="rId4"/>
    <p:sldId id="259" r:id="rId5"/>
    <p:sldId id="278" r:id="rId6"/>
    <p:sldId id="279" r:id="rId7"/>
    <p:sldId id="280" r:id="rId8"/>
    <p:sldId id="281" r:id="rId9"/>
    <p:sldId id="282" r:id="rId10"/>
    <p:sldId id="270" r:id="rId11"/>
    <p:sldId id="271" r:id="rId12"/>
    <p:sldId id="272" r:id="rId13"/>
    <p:sldId id="273" r:id="rId14"/>
    <p:sldId id="283" r:id="rId15"/>
    <p:sldId id="285" r:id="rId16"/>
    <p:sldId id="262" r:id="rId17"/>
    <p:sldId id="263" r:id="rId18"/>
    <p:sldId id="264" r:id="rId19"/>
    <p:sldId id="274" r:id="rId20"/>
    <p:sldId id="275" r:id="rId21"/>
    <p:sldId id="276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76884"/>
  </p:normalViewPr>
  <p:slideViewPr>
    <p:cSldViewPr snapToGrid="0" snapToObjects="1">
      <p:cViewPr>
        <p:scale>
          <a:sx n="70" d="100"/>
          <a:sy n="7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Hello </a:t>
            </a:r>
            <a:endParaRPr lang="en-US" altLang="ko-KR"/>
          </a:p>
          <a:p>
            <a:pPr>
              <a:defRPr/>
            </a:pPr>
            <a:r>
              <a:rPr lang="en-US" altLang="ko-KR"/>
              <a:t>We're the Autobahn team who will be presenting on the topic of road traffic sign classification.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https://hc.hanyang.ac.kr/web/dslab/dataset?p_p_id=20&amp;p_p_lifecycle=0&amp;p_p_state=normal&amp;p_p_mode=view&amp;p_p_col_id=column-1&amp;p_p_col_count=1&amp;_20_struts_action=%2Fdocument_library%2Fview&amp;_20_folderId=365651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: 30s~1m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paul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 : 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장호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: 1m /georg</a:t>
            </a:r>
            <a:r>
              <a:rPr lang="ko-KR" altLang="en-US"/>
              <a:t> </a:t>
            </a:r>
            <a:r>
              <a:rPr lang="en-US" altLang="ko-KR"/>
              <a:t>-&gt; upload labeling please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: 2~3m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주현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Result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  <a:endParaRPr lang="ko-KR" altLang="en-US"/>
          </a:p>
          <a:p>
            <a:pPr marL="592000" indent="-592000">
              <a:buAutoNum type="arabicPeriod"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The table of contents is as follows.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First, we will introduce the project and the model we used, and we will show you the reference thesis and data labeling process.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Finally, we'll show you how we implemented it and what we've achieved.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목차는 다음과 같습니다.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먼저, 프로젝트에 대한 소개와 저희가 사용한 모델에 대해 소개해드릴 예정이고, 참고한 논문 및 데이터 라벨링 과정을 보여드릴 예정입니다.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마지막으로는 구현한 방법과 결과물에 대해 보여드리겠습니다.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First, I will give you a brief introduction to the project. Our team carried out a project to detect and classify traffic signs in r</a:t>
            </a:r>
            <a:r>
              <a:rPr lang="en-US" altLang="ko-KR"/>
              <a:t>eal time</a:t>
            </a:r>
            <a:r>
              <a:rPr lang="ko-KR" altLang="en-US"/>
              <a:t> driving videos. </a:t>
            </a:r>
            <a:endParaRPr lang="ko-KR" altLang="en-US"/>
          </a:p>
          <a:p>
            <a:pPr>
              <a:defRPr/>
            </a:pPr>
            <a:r>
              <a:rPr lang="ko-KR" altLang="en-US"/>
              <a:t>We acquired traffic sign data</a:t>
            </a:r>
            <a:r>
              <a:rPr lang="en-US" altLang="ko-KR"/>
              <a:t> </a:t>
            </a:r>
            <a:r>
              <a:rPr lang="ko-KR" altLang="en-US"/>
              <a:t>and labeled the data. </a:t>
            </a:r>
            <a:r>
              <a:rPr lang="en-US" altLang="ko-KR"/>
              <a:t>For our deep learning model we used the</a:t>
            </a:r>
            <a:r>
              <a:rPr lang="ko-KR" altLang="en-US"/>
              <a:t> </a:t>
            </a:r>
            <a:r>
              <a:rPr lang="en-US" altLang="ko-KR"/>
              <a:t>YOLO algorithm. </a:t>
            </a:r>
            <a:r>
              <a:rPr lang="ko-KR" altLang="en-US"/>
              <a:t>After </a:t>
            </a:r>
            <a:r>
              <a:rPr lang="en-US" altLang="ko-KR"/>
              <a:t>training the model with our data we </a:t>
            </a:r>
            <a:r>
              <a:rPr lang="ko-KR" altLang="en-US"/>
              <a:t>evaluat</a:t>
            </a:r>
            <a:r>
              <a:rPr lang="en-US" altLang="ko-KR"/>
              <a:t>ed</a:t>
            </a:r>
            <a:r>
              <a:rPr lang="ko-KR" altLang="en-US"/>
              <a:t> the </a:t>
            </a:r>
            <a:r>
              <a:rPr lang="en-US" altLang="ko-KR"/>
              <a:t>performance of the </a:t>
            </a:r>
            <a:r>
              <a:rPr lang="ko-KR" altLang="en-US"/>
              <a:t>model.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먼저 프로젝트에 대한 간단한 소개를 해드리겠습니다. 저희 팀은 도로주행 영상 속에 있는 교통 표지판을 탐지하여 분류하는 프로젝트를 진행하였습니다.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교통 표지판 데이터를 획득하고 딥러닝 모델을 정하고 데이터를 라벨링하였습니다. 그 후 모델을 학습시키고 평가하는 시간을 가져보았습니다. </a:t>
            </a:r>
            <a:endParaRPr lang="ko-KR" altLang="en-US"/>
          </a:p>
          <a:p>
            <a:pPr>
              <a:defRPr/>
            </a:pPr>
            <a:r>
              <a:rPr lang="en-US" altLang="ko-KR"/>
              <a:t>//</a:t>
            </a:r>
            <a:endParaRPr lang="ko-KR" altLang="en-US"/>
          </a:p>
          <a:p>
            <a:pPr>
              <a:defRPr/>
            </a:pPr>
            <a:r>
              <a:rPr lang="ko-KR" altLang="en-US"/>
              <a:t>주행영상 속의 도로 교통 표지판을 </a:t>
            </a:r>
            <a:r>
              <a:rPr lang="en-US" altLang="ko-KR"/>
              <a:t>detect</a:t>
            </a:r>
            <a:r>
              <a:rPr lang="ko-KR" altLang="en-US"/>
              <a:t>하고 </a:t>
            </a:r>
            <a:r>
              <a:rPr lang="en-US" altLang="ko-KR"/>
              <a:t>classification</a:t>
            </a:r>
            <a:r>
              <a:rPr lang="ko-KR" altLang="en-US"/>
              <a:t>하기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 습득</a:t>
            </a:r>
            <a:endParaRPr lang="ko-KR" altLang="en-US"/>
          </a:p>
          <a:p>
            <a:pPr>
              <a:defRPr/>
            </a:pPr>
            <a:r>
              <a:rPr lang="ko-KR" altLang="en-US"/>
              <a:t>모델 선정</a:t>
            </a:r>
            <a:endParaRPr lang="ko-KR" altLang="en-US"/>
          </a:p>
          <a:p>
            <a:pPr>
              <a:defRPr/>
            </a:pPr>
            <a:r>
              <a:rPr lang="ko-KR" altLang="en-US"/>
              <a:t>라벨링</a:t>
            </a:r>
            <a:endParaRPr lang="ko-KR" altLang="en-US"/>
          </a:p>
          <a:p>
            <a:pPr>
              <a:defRPr/>
            </a:pPr>
            <a:r>
              <a:rPr lang="ko-KR" altLang="en-US"/>
              <a:t>학습</a:t>
            </a:r>
            <a:endParaRPr lang="ko-KR" altLang="en-US"/>
          </a:p>
          <a:p>
            <a:pPr>
              <a:defRPr/>
            </a:pPr>
            <a:r>
              <a:rPr lang="ko-KR" altLang="en-US"/>
              <a:t>평가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https://ieeexplore.ieee.org/document/8649887</a:t>
            </a:r>
            <a:endParaRPr lang="en-US" altLang="ko-KR"/>
          </a:p>
          <a:p>
            <a:pPr>
              <a:defRPr/>
            </a:pPr>
            <a:r>
              <a:rPr lang="ko-KR" altLang="en-US"/>
              <a:t>이 논문을 참조했음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jpe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jpe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20.png"  /><Relationship Id="rId9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Relationship Id="rId4" Type="http://schemas.openxmlformats.org/officeDocument/2006/relationships/image" Target="../media/image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3.png"  /><Relationship Id="rId5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9.png"  /><Relationship Id="rId5" Type="http://schemas.openxmlformats.org/officeDocument/2006/relationships/image" Target="../media/image3.png"  /><Relationship Id="rId6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9000"/>
          </a:blip>
          <a:srcRect l="1980" t="4950" r="1980" b="1382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8" y="1471756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sz="4800"/>
              <a:t>Autobahn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5779" y="3159702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sz="3600">
                <a:solidFill>
                  <a:srgbClr val="808080"/>
                </a:solidFill>
              </a:rPr>
              <a:t>Traffic sign classification</a:t>
            </a:r>
            <a:endParaRPr lang="en-US" altLang="ko-KR"/>
          </a:p>
          <a:p>
            <a:pPr>
              <a:defRPr/>
            </a:pPr>
            <a:r>
              <a:rPr lang="en-US" altLang="ko-KR" sz="2900"/>
              <a:t>Paul, Georg, </a:t>
            </a:r>
            <a:r>
              <a:rPr lang="ko-KR" altLang="en-US" sz="2900"/>
              <a:t>이장호</a:t>
            </a:r>
            <a:r>
              <a:rPr lang="en-US" altLang="ko-KR" sz="2900"/>
              <a:t>, </a:t>
            </a:r>
            <a:r>
              <a:rPr lang="ko-KR" altLang="en-US" sz="2900"/>
              <a:t>이주현</a:t>
            </a:r>
            <a:r>
              <a:rPr lang="en-US" altLang="ko-KR" sz="2900"/>
              <a:t>,</a:t>
            </a:r>
            <a:r>
              <a:rPr lang="ko-KR" altLang="en-US" sz="2900"/>
              <a:t> 이지은</a:t>
            </a:r>
            <a:endParaRPr lang="ko-KR" altLang="en-US" sz="29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83000"/>
          </a:blip>
          <a:stretch>
            <a:fillRect/>
          </a:stretch>
        </p:blipFill>
        <p:spPr>
          <a:xfrm>
            <a:off x="5300804" y="4693229"/>
            <a:ext cx="1590386" cy="159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661097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2946236"/>
            <a:ext cx="2299324" cy="14092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2946236"/>
            <a:ext cx="2299324" cy="1409216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417639"/>
            <a:ext cx="2299324" cy="140921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55592" y="5637228"/>
            <a:ext cx="4280812" cy="80682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endParaRPr kumimoji="1" lang="ko-KR" altLang="en-US" sz="4400"/>
          </a:p>
        </p:txBody>
      </p:sp>
      <p:grpSp>
        <p:nvGrpSpPr>
          <p:cNvPr id="103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36" name="Picture 8"/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3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0844" y="1598617"/>
            <a:ext cx="4994541" cy="2453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6426" y="4344334"/>
            <a:ext cx="6699146" cy="2317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  <p:grpSp>
        <p:nvGrpSpPr>
          <p:cNvPr id="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760571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3117197"/>
            <a:ext cx="2299324" cy="123825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3117197"/>
            <a:ext cx="2299324" cy="1238254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760571"/>
            <a:ext cx="2299324" cy="121026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1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7915" y="5196903"/>
            <a:ext cx="7448853" cy="158332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r>
              <a:rPr kumimoji="1" lang="ko-KR" altLang="en-US" sz="4400"/>
              <a:t> </a:t>
            </a:r>
            <a:r>
              <a:rPr kumimoji="1" lang="en-US" altLang="ko-KR" sz="4400"/>
              <a:t>with                 .</a:t>
            </a:r>
            <a:endParaRPr kumimoji="1" lang="ko-KR" altLang="en-US" sz="4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67765" y="5313811"/>
            <a:ext cx="2541494" cy="13495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215153" y="1661097"/>
            <a:ext cx="5123329" cy="341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48423" y="1661097"/>
            <a:ext cx="5838489" cy="341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pSp>
        <p:nvGrpSpPr>
          <p:cNvPr id="409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100" name="Picture 8"/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0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167938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Software for labeling: LabelIMG</a:t>
            </a:r>
            <a:endParaRPr lang="en-US" altLang="ko-KR" sz="2500"/>
          </a:p>
          <a:p>
            <a:pPr lvl="1">
              <a:defRPr/>
            </a:pPr>
            <a:r>
              <a:rPr lang="en-US" altLang="ko-KR" sz="2100"/>
              <a:t>Supports YOLO</a:t>
            </a:r>
            <a:endParaRPr lang="en-US" altLang="ko-KR" sz="2100"/>
          </a:p>
          <a:p>
            <a:pPr lvl="1">
              <a:defRPr/>
            </a:pPr>
            <a:r>
              <a:rPr lang="en-US" altLang="ko-KR" sz="2100"/>
              <a:t>Coded in Python</a:t>
            </a:r>
            <a:endParaRPr lang="en-US" altLang="ko-KR" sz="2100"/>
          </a:p>
          <a:p>
            <a:pPr lvl="1">
              <a:defRPr/>
            </a:pPr>
            <a:endParaRPr lang="en-US" altLang="ko-KR" sz="2100"/>
          </a:p>
          <a:p>
            <a:pPr>
              <a:defRPr/>
            </a:pPr>
            <a:r>
              <a:rPr lang="en-US" altLang="ko-KR" sz="2500"/>
              <a:t>Yolo is a supervised learning algorithm -&gt; the data must be labeled</a:t>
            </a:r>
            <a:endParaRPr lang="en-US" altLang="ko-KR" sz="2500"/>
          </a:p>
          <a:p>
            <a:pPr marL="0" indent="0">
              <a:buNone/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 Different Classes of street Signs: prohibitory, mandatory and danger </a:t>
            </a:r>
            <a:endParaRPr lang="en-US" altLang="ko-KR" sz="2500"/>
          </a:p>
          <a:p>
            <a:pPr>
              <a:defRPr/>
            </a:pP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12" name="Textfeld 11"/>
          <p:cNvSpPr txBox="1"/>
          <p:nvPr/>
        </p:nvSpPr>
        <p:spPr>
          <a:xfrm>
            <a:off x="9523385" y="2852632"/>
            <a:ext cx="1438459" cy="40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prohibitory</a:t>
            </a:r>
            <a:endParaRPr lang="en-US" sz="2100"/>
          </a:p>
        </p:txBody>
      </p:sp>
      <p:sp>
        <p:nvSpPr>
          <p:cNvPr id="13" name="Textfeld 12"/>
          <p:cNvSpPr txBox="1"/>
          <p:nvPr/>
        </p:nvSpPr>
        <p:spPr>
          <a:xfrm>
            <a:off x="9555968" y="4608052"/>
            <a:ext cx="1405876" cy="4083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mandatory</a:t>
            </a:r>
            <a:endParaRPr lang="en-US" sz="2100"/>
          </a:p>
        </p:txBody>
      </p:sp>
      <p:sp>
        <p:nvSpPr>
          <p:cNvPr id="14" name="Textfeld 13"/>
          <p:cNvSpPr txBox="1"/>
          <p:nvPr/>
        </p:nvSpPr>
        <p:spPr>
          <a:xfrm>
            <a:off x="9844906" y="6126163"/>
            <a:ext cx="966984" cy="41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danger</a:t>
            </a:r>
            <a:endParaRPr lang="en-US" sz="2100"/>
          </a:p>
        </p:txBody>
      </p:sp>
      <p:grpSp>
        <p:nvGrpSpPr>
          <p:cNvPr id="35" name="Gruppieren 34"/>
          <p:cNvGrpSpPr/>
          <p:nvPr/>
        </p:nvGrpSpPr>
        <p:grpSpPr>
          <a:xfrm rot="0">
            <a:off x="9074399" y="2076667"/>
            <a:ext cx="2369013" cy="775965"/>
            <a:chOff x="9407932" y="1155577"/>
            <a:chExt cx="2369013" cy="775965"/>
          </a:xfrm>
        </p:grpSpPr>
        <p:pic>
          <p:nvPicPr>
            <p:cNvPr id="16" name="Grafik 15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0980" y="1155577"/>
              <a:ext cx="775965" cy="775965"/>
            </a:xfrm>
            <a:prstGeom prst="rect">
              <a:avLst/>
            </a:prstGeom>
          </p:spPr>
        </p:pic>
        <p:pic>
          <p:nvPicPr>
            <p:cNvPr id="18" name="Grafik 17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07932" y="1155577"/>
              <a:ext cx="775965" cy="775965"/>
            </a:xfrm>
            <a:prstGeom prst="rect">
              <a:avLst/>
            </a:prstGeom>
          </p:spPr>
        </p:pic>
        <p:pic>
          <p:nvPicPr>
            <p:cNvPr id="20" name="Grafik 19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04456" y="1155577"/>
              <a:ext cx="775965" cy="775965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 rot="0">
            <a:off x="9074399" y="3832087"/>
            <a:ext cx="2369013" cy="775965"/>
            <a:chOff x="9407317" y="2003711"/>
            <a:chExt cx="2369013" cy="775965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00365" y="2003711"/>
              <a:ext cx="775965" cy="775965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03842" y="2003711"/>
              <a:ext cx="775965" cy="77596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07317" y="2003711"/>
              <a:ext cx="775965" cy="775965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 rot="0">
            <a:off x="9074399" y="5433451"/>
            <a:ext cx="2507998" cy="692712"/>
            <a:chOff x="9332679" y="2820191"/>
            <a:chExt cx="2507998" cy="692712"/>
          </a:xfrm>
        </p:grpSpPr>
        <p:pic>
          <p:nvPicPr>
            <p:cNvPr id="28" name="Grafik 27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6" y="2820191"/>
              <a:ext cx="791671" cy="692712"/>
            </a:xfrm>
            <a:prstGeom prst="rect">
              <a:avLst/>
            </a:prstGeom>
          </p:spPr>
        </p:pic>
        <p:pic>
          <p:nvPicPr>
            <p:cNvPr id="30" name="Grafik 29" descr="Ein Bild, das Text, Schild, ClipArt, draußen enthält.  Automatisch generierte Beschreibu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332679" y="2820191"/>
              <a:ext cx="791671" cy="692712"/>
            </a:xfrm>
            <a:prstGeom prst="rect">
              <a:avLst/>
            </a:prstGeom>
          </p:spPr>
        </p:pic>
        <p:pic>
          <p:nvPicPr>
            <p:cNvPr id="32" name="Grafik 31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88136" y="2820191"/>
              <a:ext cx="791671" cy="692712"/>
            </a:xfrm>
            <a:prstGeom prst="rect">
              <a:avLst/>
            </a:prstGeom>
          </p:spPr>
        </p:pic>
      </p:grpSp>
      <p:grpSp>
        <p:nvGrpSpPr>
          <p:cNvPr id="3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64933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Data is being labeled by manually drawing boundary boxes around the street signs and assigning the class</a:t>
            </a:r>
            <a:endParaRPr lang="en-US" altLang="ko-KR" sz="2400"/>
          </a:p>
          <a:p>
            <a:pPr lvl="1">
              <a:defRPr/>
            </a:pPr>
            <a:r>
              <a:rPr lang="en-US" altLang="ko-KR" sz="2100"/>
              <a:t>Box coordinates and class is saved into a .txt file</a:t>
            </a: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>
              <a:defRPr/>
            </a:pPr>
            <a:r>
              <a:rPr lang="en-US" altLang="ko-KR" sz="2500"/>
              <a:t>Two datasets:</a:t>
            </a:r>
            <a:endParaRPr lang="en-US" altLang="ko-KR" sz="2400"/>
          </a:p>
          <a:p>
            <a:pPr lvl="1">
              <a:defRPr/>
            </a:pPr>
            <a:r>
              <a:rPr lang="en-US" altLang="ko-KR" sz="2100"/>
              <a:t>First Dataset was provided by Digital Systems Lab of Hanyang University: 500 pictures</a:t>
            </a:r>
            <a:endParaRPr lang="en-US" altLang="ko-KR" sz="2100"/>
          </a:p>
          <a:p>
            <a:pPr lvl="1">
              <a:defRPr/>
            </a:pPr>
            <a:r>
              <a:rPr lang="en-US" altLang="ko-KR" sz="2100"/>
              <a:t>Second Dataset taken from driving video on YouTube: 500 pictures</a:t>
            </a: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36" name="Textfeld 35"/>
          <p:cNvSpPr txBox="1"/>
          <p:nvPr/>
        </p:nvSpPr>
        <p:spPr>
          <a:xfrm>
            <a:off x="9587595" y="4982497"/>
            <a:ext cx="1061506" cy="406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labeling</a:t>
            </a:r>
            <a:endParaRPr lang="en-US" sz="2100"/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4297" y="2879640"/>
            <a:ext cx="2928100" cy="1967082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941" y="1417638"/>
            <a:ext cx="9332117" cy="5233016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5. Implementation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altLang="ko-KR"/>
              <a:t>core code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 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accuracy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500</a:t>
            </a:r>
            <a:r>
              <a:rPr lang="ko-KR" altLang="en-US"/>
              <a:t> </a:t>
            </a:r>
            <a:r>
              <a:rPr lang="en-US" altLang="ko-KR"/>
              <a:t>data, 1500 training on yolo tiny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365" y="1417638"/>
            <a:ext cx="4956313" cy="49563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5989" y="1417638"/>
            <a:ext cx="4956314" cy="49563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58809" y="1560443"/>
            <a:ext cx="2451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/>
              <a:t>X</a:t>
            </a:r>
            <a:r>
              <a:rPr lang="ko-KR" altLang="en-US"/>
              <a:t> </a:t>
            </a:r>
            <a:r>
              <a:rPr lang="en-US" altLang="ko-KR"/>
              <a:t>: Training number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Y : Loss</a:t>
            </a:r>
            <a:r>
              <a:rPr lang="ko-KR" altLang="en-US"/>
              <a:t> </a:t>
            </a:r>
            <a:r>
              <a:rPr lang="en-US" altLang="ko-KR"/>
              <a:t>(Blue</a:t>
            </a:r>
            <a:r>
              <a:rPr lang="ko-KR" altLang="en-US"/>
              <a:t> </a:t>
            </a:r>
            <a:r>
              <a:rPr lang="en-US" altLang="ko-KR"/>
              <a:t>line)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Red number : Accuracy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Accuracy for each class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000" t="52820" r="53040" b="39130"/>
          <a:stretch>
            <a:fillRect/>
          </a:stretch>
        </p:blipFill>
        <p:spPr>
          <a:xfrm>
            <a:off x="2682021" y="4144272"/>
            <a:ext cx="9188614" cy="991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500</a:t>
            </a:r>
            <a:r>
              <a:rPr lang="ko-KR" altLang="en-US"/>
              <a:t> </a:t>
            </a:r>
            <a:r>
              <a:rPr lang="en-US" altLang="ko-KR"/>
              <a:t>data, 1500 training on yolo tiny, threshold 0.1</a:t>
            </a:r>
            <a:endParaRPr lang="ko-KR" altLang="en-US"/>
          </a:p>
        </p:txBody>
      </p:sp>
      <p:pic>
        <p:nvPicPr>
          <p:cNvPr id="13" name="그림 12" descr="텍스트, 하늘, 도로, 실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0126" y="2650981"/>
            <a:ext cx="7859166" cy="3774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2708" y="2520171"/>
            <a:ext cx="3155562" cy="417252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09599" y="1417638"/>
            <a:ext cx="9349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/>
              <a:t>Tested on image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Threshold 0.1 : Don’t show bounding box with probabilities less than 0.1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Result is not so good on images -&gt; Need more data and training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Result </a:t>
            </a:r>
            <a:endParaRPr lang="ko-KR" altLang="en-US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</p:txBody>
      </p:sp>
      <p:grpSp>
        <p:nvGrpSpPr>
          <p:cNvPr id="4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500</a:t>
            </a:r>
            <a:r>
              <a:rPr lang="ko-KR" altLang="en-US"/>
              <a:t> </a:t>
            </a:r>
            <a:r>
              <a:rPr lang="en-US" altLang="ko-KR"/>
              <a:t>data, 1500 training on yolo tiny, threshold 0.1</a:t>
            </a:r>
            <a:endParaRPr lang="ko-KR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355877" y="2011905"/>
            <a:ext cx="9444106" cy="44248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Sources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/>
              <a:t>https://ieeexplore.ieee.org/document/8649887</a:t>
            </a:r>
            <a:endParaRPr lang="en-US" altLang="ko-KR" sz="2000"/>
          </a:p>
          <a:p>
            <a:pPr marL="0" indent="0">
              <a:buNone/>
              <a:defRPr/>
            </a:pPr>
            <a:endParaRPr lang="en-US" altLang="ko-KR" sz="2000"/>
          </a:p>
          <a:p>
            <a:pPr marL="342900" indent="-342900">
              <a:defRPr/>
            </a:pPr>
            <a:r>
              <a:rPr lang="en-US" altLang="ko-KR" sz="2000"/>
              <a:t>[1]      </a:t>
            </a:r>
            <a:r>
              <a:rPr lang="en-GB" sz="2000"/>
              <a:t>J. Redmon, S. Divvala, R. Girshick, and A. Farhadi. You only look once: Unified, real-time object </a:t>
            </a:r>
            <a:endParaRPr lang="en-GB" sz="2000"/>
          </a:p>
          <a:p>
            <a:pPr marL="0" indent="0">
              <a:buNone/>
              <a:defRPr/>
            </a:pPr>
            <a:r>
              <a:rPr lang="en-GB" sz="2000"/>
              <a:t>           detecotion. arXiv preprint arXiv:1506.02640, 2015.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199"/>
            <a:ext cx="10972798" cy="512432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sz="3400"/>
              <a:t>Traffic Sign Classifier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100"/>
              <a:t> : Traffic Sign detection and classification from real time data input</a:t>
            </a:r>
            <a:endParaRPr lang="en-US" altLang="ko-KR" sz="3100"/>
          </a:p>
          <a:p>
            <a:pPr marL="0" indent="0">
              <a:buNone/>
              <a:defRPr/>
            </a:pPr>
            <a:endParaRPr lang="en-US" altLang="ko-KR" sz="3100"/>
          </a:p>
          <a:p>
            <a:pPr marL="0" indent="0">
              <a:buNone/>
              <a:defRPr/>
            </a:pPr>
            <a:r>
              <a:rPr lang="en-US" altLang="ko-KR" sz="3400"/>
              <a:t> 1. Traffic Sign Data acquisition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2. Select Deep Learning Model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3. Labeling Data 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4. Train Model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5. Evaluate Model</a:t>
            </a:r>
            <a:endParaRPr lang="en-US" altLang="ko-KR" sz="3400"/>
          </a:p>
        </p:txBody>
      </p:sp>
      <p:grpSp>
        <p:nvGrpSpPr>
          <p:cNvPr id="4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500"/>
          <a:stretch>
            <a:fillRect/>
          </a:stretch>
        </p:blipFill>
        <p:spPr>
          <a:xfrm>
            <a:off x="5277563" y="1600200"/>
            <a:ext cx="6914437" cy="4633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0"/>
                <a:ext cx="4936762" cy="4525963"/>
              </a:xfrm>
            </p:spPr>
            <p:txBody>
              <a:bodyPr/>
              <a:lstStyle/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b="1" dirty="0"/>
                        <m:t>Y</m:t>
                      </m:r>
                      <m:r>
                        <a:rPr lang="en-US" altLang="ko-KR" sz="2400" dirty="0"/>
                        <m:t xml:space="preserve">ou </m:t>
                      </m:r>
                      <m:r>
                        <a:rPr lang="en-US" altLang="ko-KR" sz="2400" b="1" dirty="0"/>
                        <m:t>O</m:t>
                      </m:r>
                      <m:r>
                        <a:rPr lang="en-US" altLang="ko-KR" sz="2400" dirty="0"/>
                        <m:t xml:space="preserve">nly </m:t>
                      </m:r>
                      <m:r>
                        <a:rPr lang="en-US" altLang="ko-KR" sz="2400" b="1" dirty="0"/>
                        <m:t>L</m:t>
                      </m:r>
                      <m:r>
                        <a:rPr lang="en-US" altLang="ko-KR" sz="2400" dirty="0"/>
                        <m:t xml:space="preserve">ook </m:t>
                      </m:r>
                      <m:r>
                        <a:rPr lang="en-US" altLang="ko-KR" sz="2400" b="1" dirty="0"/>
                        <m:t>O</m:t>
                      </m:r>
                      <m:r>
                        <a:rPr lang="en-US" altLang="ko-KR" sz="2400" dirty="0"/>
                        <m:t>nce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>One single CNN per picture (frame)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 xml:space="preserve">Predicts bounding boxes and class 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 xml:space="preserve">     labels simultaneously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400" b="0" i="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400" dirty="0"/>
                        <m:t>×</m:t>
                      </m:r>
                      <m:r>
                        <m:rPr>
                          <m:nor/>
                        </m:rPr>
                        <a:rPr lang="de-DE" altLang="ko-KR" sz="2400" b="0" i="0" dirty="0" smtClean="0"/>
                        <m:t xml:space="preserve"> </m:t>
                      </m:r>
                      <m:r>
                        <a:rPr lang="de-DE" altLang="ko-K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 xml:space="preserve"> grids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>Each grid cell predicts B bounding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400" dirty="0"/>
                        <m:t xml:space="preserve">     boxes and a confident score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609599" y="1600200"/>
                <a:ext cx="4936762" cy="45259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053403" y="5754678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8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28" name="Group 2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000" dirty="0"/>
                        <m:t xml:space="preserve">Example: </m:t>
                      </m:r>
                      <m:r>
                        <a:rPr lang="en-US" altLang="ko-KR" sz="2000" dirty="0"/>
                        <m:t xml:space="preserve">  </m:t>
                      </m:r>
                      <m:r>
                        <a:rPr lang="en-US" altLang="ko-KR" sz="2000" dirty="0"/>
                        <m:t xml:space="preserve">  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628612" y="1722440"/>
                <a:ext cx="4256900" cy="2912805"/>
              </a:xfrm>
            </p:spPr>
            <p:txBody>
              <a:bodyPr/>
              <a:lstStyle/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b="0" i="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b="0" i="0" dirty="0" smtClean="0"/>
                        <m:t xml:space="preserve"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b="0" i="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b="0" i="0" dirty="0" smtClean="0"/>
                        <m:t xml:space="preserve"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000" dirty="0"/>
                        <m:t xml:space="preserve">Example: </m:t>
                      </m:r>
                      <m:r>
                        <a:rPr lang="en-US" altLang="ko-KR" sz="2000" dirty="0"/>
                        <m:t xml:space="preserve">  </m:t>
                      </m:r>
                      <m:r>
                        <a:rPr lang="en-US" altLang="ko-KR" sz="2000" dirty="0"/>
                        <m:t xml:space="preserve">  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dirty="0">
                          <a:sym typeface="Wingdings" pitchFamily="2" charset="2"/>
                        </a:rPr>
                        <m:t xml:space="preserve">         Output:</m:t>
                      </m:r>
                    </m:oMath>
                  </m:oMathPara>
                </a14:m>
              </a:p>
              <a:p>
                <a:pPr marL="0" indent="0">
                  <a:buNone/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 xml:space="preserve"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b="0" i="0" dirty="0" smtClean="0"/>
                        <m:t xml:space="preserve"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 xml:space="preserve"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b="0" i="1" dirty="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sp>
        <p:nvSpPr>
          <p:cNvPr id="4" name="Oval 3"/>
          <p:cNvSpPr/>
          <p:nvPr/>
        </p:nvSpPr>
        <p:spPr>
          <a:xfrm>
            <a:off x="8415959" y="30294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 xmlns:m="http://schemas.openxmlformats.org/officeDocument/2006/math">
                  <m:oMathPara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sp>
        <p:nvSpPr>
          <p:cNvPr id="8" name="TextBox 7"/>
          <p:cNvSpPr txBox="1"/>
          <p:nvPr/>
        </p:nvSpPr>
        <p:spPr>
          <a:xfrm>
            <a:off x="3853097" y="6279278"/>
            <a:ext cx="198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20 different classes</a:t>
            </a:r>
            <a:endParaRPr lang="en-DE"/>
          </a:p>
        </p:txBody>
      </p:sp>
      <p:sp>
        <p:nvSpPr>
          <p:cNvPr id="9" name="TextBox 8"/>
          <p:cNvSpPr txBox="1"/>
          <p:nvPr/>
        </p:nvSpPr>
        <p:spPr>
          <a:xfrm>
            <a:off x="6243798" y="6279278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Box1</a:t>
            </a:r>
            <a:endParaRPr lang="en-DE"/>
          </a:p>
        </p:txBody>
      </p:sp>
      <p:sp>
        <p:nvSpPr>
          <p:cNvPr id="10" name="TextBox 9"/>
          <p:cNvSpPr txBox="1"/>
          <p:nvPr/>
        </p:nvSpPr>
        <p:spPr>
          <a:xfrm>
            <a:off x="8002179" y="6281646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Box2</a:t>
            </a:r>
            <a:endParaRPr lang="en-DE"/>
          </a:p>
        </p:txBody>
      </p:sp>
      <p:sp>
        <p:nvSpPr>
          <p:cNvPr id="11" name="Right Brace 10"/>
          <p:cNvSpPr/>
          <p:nvPr/>
        </p:nvSpPr>
        <p:spPr>
          <a:xfrm rot="5400000">
            <a:off x="4729416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2" name="Right Brace 11"/>
          <p:cNvSpPr/>
          <p:nvPr/>
        </p:nvSpPr>
        <p:spPr>
          <a:xfrm rot="5400000">
            <a:off x="6487797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3" name="Right Brace 12"/>
          <p:cNvSpPr/>
          <p:nvPr/>
        </p:nvSpPr>
        <p:spPr>
          <a:xfrm rot="5400000">
            <a:off x="8246178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2000" dirty="0"/>
                        <m:t xml:space="preserve">Example: </m:t>
                      </m:r>
                      <m:r>
                        <a:rPr lang="en-US" altLang="ko-KR" sz="2000" dirty="0"/>
                        <m:t xml:space="preserve">  </m:t>
                      </m:r>
                      <m:r>
                        <a:rPr lang="en-US" altLang="ko-KR" sz="2000" dirty="0"/>
                        <m:t xml:space="preserve">  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</a:p>
              <a:p>
                <a:pPr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dirty="0">
                          <a:sym typeface="Wingdings" pitchFamily="2" charset="2"/>
                        </a:rPr>
                        <m:t xml:space="preserve">         Output:</m:t>
                      </m:r>
                    </m:oMath>
                  </m:oMathPara>
                </a14:m>
              </a:p>
              <a:p>
                <a:pPr marL="0" indent="0">
                  <a:buFont typeface="Arial"/>
                  <a:buNone/>
                  <a:defRPr/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 xml:space="preserve"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 xml:space="preserve"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i="1" dirty="0" smtClean="0">
                          <a:latin typeface="Cambria Math" panose="02040503050406030204" pitchFamily="18" charset="0"/>
                        </a:rPr>
                        <m:t xml:space="preserve"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https://ieeexplore.ieee.org/document/8649887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319</ep:Words>
  <ep:PresentationFormat>화면 슬라이드 쇼(4:3)</ep:PresentationFormat>
  <ep:Paragraphs>77</ep:Paragraphs>
  <ep:Slides>21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한컴오피스</vt:lpstr>
      <vt:lpstr>Autobahn</vt:lpstr>
      <vt:lpstr>Content</vt:lpstr>
      <vt:lpstr>Project introduction</vt:lpstr>
      <vt:lpstr>2. What is YOLO?</vt:lpstr>
      <vt:lpstr>2. What is YOLO?</vt:lpstr>
      <vt:lpstr>2. What is YOLO?</vt:lpstr>
      <vt:lpstr>2. What is YOLO?</vt:lpstr>
      <vt:lpstr>2. What is YOLO?</vt:lpstr>
      <vt:lpstr>3. Reference Paper</vt:lpstr>
      <vt:lpstr>3. Reference Paper</vt:lpstr>
      <vt:lpstr>3. Reference Paper</vt:lpstr>
      <vt:lpstr>3. Reference Paper</vt:lpstr>
      <vt:lpstr>4. Data labeling</vt:lpstr>
      <vt:lpstr>4. Data labeling</vt:lpstr>
      <vt:lpstr>4. Data labeling</vt:lpstr>
      <vt:lpstr>5. Implementation</vt:lpstr>
      <vt:lpstr>6. Result</vt:lpstr>
      <vt:lpstr>500 data, 1500 training on yolo tiny</vt:lpstr>
      <vt:lpstr>500 data, 1500 training on yolo tiny, threshold 0.1</vt:lpstr>
      <vt:lpstr>500 data, 1500 training on yolo tiny, threshold 0.1</vt:lpstr>
      <vt:lpstr>Sources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2022-11-22T04:56:51.563</dcterms:created>
  <dc:creator>leeju</dc:creator>
  <cp:lastModifiedBy>leeju</cp:lastModifiedBy>
  <dcterms:modified xsi:type="dcterms:W3CDTF">2022-11-29T06:31:02.486</dcterms:modified>
  <cp:revision>56</cp:revision>
  <dc:title>Autobahn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